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72" r:id="rId2"/>
  </p:sldIdLst>
  <p:sldSz cx="9906000" cy="6858000" type="A4"/>
  <p:notesSz cx="6735763" cy="9866313"/>
  <p:custDataLst>
    <p:tags r:id="rId5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" userDrawn="1">
          <p15:clr>
            <a:srgbClr val="A4A3A4"/>
          </p15:clr>
        </p15:guide>
        <p15:guide id="2" pos="172" userDrawn="1">
          <p15:clr>
            <a:srgbClr val="A4A3A4"/>
          </p15:clr>
        </p15:guide>
        <p15:guide id="4" pos="3120" userDrawn="1">
          <p15:clr>
            <a:srgbClr val="A4A3A4"/>
          </p15:clr>
        </p15:guide>
        <p15:guide id="6" pos="6068" userDrawn="1">
          <p15:clr>
            <a:srgbClr val="A4A3A4"/>
          </p15:clr>
        </p15:guide>
        <p15:guide id="7" pos="3664" userDrawn="1">
          <p15:clr>
            <a:srgbClr val="A4A3A4"/>
          </p15:clr>
        </p15:guide>
        <p15:guide id="9" orient="horz" pos="1026" userDrawn="1">
          <p15:clr>
            <a:srgbClr val="A4A3A4"/>
          </p15:clr>
        </p15:guide>
        <p15:guide id="10" orient="horz" pos="4156" userDrawn="1">
          <p15:clr>
            <a:srgbClr val="A4A3A4"/>
          </p15:clr>
        </p15:guide>
        <p15:guide id="11" pos="3256" userDrawn="1">
          <p15:clr>
            <a:srgbClr val="A4A3A4"/>
          </p15:clr>
        </p15:guide>
        <p15:guide id="12" pos="29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C8"/>
    <a:srgbClr val="0098D0"/>
    <a:srgbClr val="FF5A00"/>
    <a:srgbClr val="99D6EC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34" autoAdjust="0"/>
    <p:restoredTop sz="91633" autoAdjust="0"/>
  </p:normalViewPr>
  <p:slideViewPr>
    <p:cSldViewPr>
      <p:cViewPr varScale="1">
        <p:scale>
          <a:sx n="101" d="100"/>
          <a:sy n="101" d="100"/>
        </p:scale>
        <p:origin x="1146" y="72"/>
      </p:cViewPr>
      <p:guideLst>
        <p:guide orient="horz" pos="300"/>
        <p:guide pos="172"/>
        <p:guide pos="3120"/>
        <p:guide pos="6068"/>
        <p:guide pos="3664"/>
        <p:guide orient="horz" pos="1026"/>
        <p:guide orient="horz" pos="4156"/>
        <p:guide pos="3256"/>
        <p:guide pos="2984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D14E-DF4D-43BD-8E66-C03927FEE3B3}" type="datetime1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E163-E8B7-45BF-A69C-A51A71B702FE}" type="datetime1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7E15-FA19-4E20-921B-2445FCC3F239}" type="datetime1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327624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7" imgW="180" imgH="180" progId="TCLayout.ActiveDocument.1">
                  <p:embed/>
                </p:oleObj>
              </mc:Choice>
              <mc:Fallback>
                <p:oleObj name="think-cell スライド" r:id="rId7" imgW="180" imgH="18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正方形/長方形 10" hidden="1"/>
          <p:cNvSpPr/>
          <p:nvPr userDrawn="1">
            <p:custDataLst>
              <p:tags r:id="rId6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rtlCol="0" anchor="ctr"/>
          <a:lstStyle/>
          <a:p>
            <a:pPr marL="0" lvl="0" indent="0" algn="l" eaLnBrk="1"/>
            <a:endParaRPr kumimoji="0" lang="ja-JP" altLang="en-US" sz="2400" b="1" i="0" baseline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Meiryo UI" panose="020B0604030504040204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7AE18F1D-39A7-4AD6-93F0-D0E02F9BB01B}" type="datetime1">
              <a:rPr lang="ja-JP" altLang="en-US" smtClean="0"/>
              <a:t>2023/4/21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>
            <a:extLst>
              <a:ext uri="{FF2B5EF4-FFF2-40B4-BE49-F238E27FC236}">
                <a16:creationId xmlns:a16="http://schemas.microsoft.com/office/drawing/2014/main" id="{501A8865-AB38-4917-BD5E-9E4EC484444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78454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4" imgW="554" imgH="551" progId="TCLayout.ActiveDocument.1">
                  <p:embed/>
                </p:oleObj>
              </mc:Choice>
              <mc:Fallback>
                <p:oleObj name="think-cell スライド" r:id="rId4" imgW="554" imgH="5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正方形/長方形 6" hidden="1">
            <a:extLst>
              <a:ext uri="{FF2B5EF4-FFF2-40B4-BE49-F238E27FC236}">
                <a16:creationId xmlns:a16="http://schemas.microsoft.com/office/drawing/2014/main" id="{B587CE89-12C3-4794-967E-EB32149836D9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rtlCol="0" anchor="ctr"/>
          <a:lstStyle/>
          <a:p>
            <a:endParaRPr kumimoji="0" lang="zh-TW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  <a:sym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5AEE29A-D5BF-4140-BDCF-B78AEC0A440D}"/>
              </a:ext>
            </a:extLst>
          </p:cNvPr>
          <p:cNvSpPr/>
          <p:nvPr/>
        </p:nvSpPr>
        <p:spPr>
          <a:xfrm>
            <a:off x="200472" y="188913"/>
            <a:ext cx="9481607" cy="791914"/>
          </a:xfrm>
          <a:prstGeom prst="rect">
            <a:avLst/>
          </a:prstGeom>
          <a:solidFill>
            <a:srgbClr val="0098D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事業・プロジェクト名　（企業名）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74" name="表 73">
            <a:extLst>
              <a:ext uri="{FF2B5EF4-FFF2-40B4-BE49-F238E27FC236}">
                <a16:creationId xmlns:a16="http://schemas.microsoft.com/office/drawing/2014/main" id="{3C4A56DE-63A2-4EA7-89E3-3AE9BA5408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013935"/>
              </p:ext>
            </p:extLst>
          </p:nvPr>
        </p:nvGraphicFramePr>
        <p:xfrm>
          <a:off x="200025" y="1052736"/>
          <a:ext cx="4702176" cy="2018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2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28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事業の背景・課題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3327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物流サービスが直面している背景、課題等</a:t>
                      </a: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事業の目的や内容　等</a:t>
                      </a: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8" name="表 77">
            <a:extLst>
              <a:ext uri="{FF2B5EF4-FFF2-40B4-BE49-F238E27FC236}">
                <a16:creationId xmlns:a16="http://schemas.microsoft.com/office/drawing/2014/main" id="{1C5ACC9B-8D5A-4F19-9077-1608E54C9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805507"/>
              </p:ext>
            </p:extLst>
          </p:nvPr>
        </p:nvGraphicFramePr>
        <p:xfrm>
          <a:off x="5003800" y="1050294"/>
          <a:ext cx="4702177" cy="3904922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4702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64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実証実験の概要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122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実証実験の内容（実証走行の区間や荷物の種類、荷姿等）</a:t>
                      </a: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検証項目・検討手法、検証に必要なデータ（活用機器、データ形式、可視化の内容・方法等）等</a:t>
                      </a: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ja-JP" altLang="en-US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506CF8E4-1418-41CF-9805-78B7270CA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207079"/>
              </p:ext>
            </p:extLst>
          </p:nvPr>
        </p:nvGraphicFramePr>
        <p:xfrm>
          <a:off x="200023" y="3142772"/>
          <a:ext cx="4702176" cy="3519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2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14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サービスや事業の将来構想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8111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将来の姿が具体的にイメージできる内容　等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CD31267-604A-4F69-9D06-81DC2CEBDD43}"/>
              </a:ext>
            </a:extLst>
          </p:cNvPr>
          <p:cNvSpPr/>
          <p:nvPr/>
        </p:nvSpPr>
        <p:spPr>
          <a:xfrm>
            <a:off x="208904" y="75447"/>
            <a:ext cx="8488512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青字は記入例です。図・表を入れて分かりやすく整理してください。各項目のマスの大きさは固定ではありません。　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スライド番号プレースホルダー 1"/>
          <p:cNvSpPr txBox="1">
            <a:spLocks/>
          </p:cNvSpPr>
          <p:nvPr/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B3D02928-08EA-472B-8DA6-B52429774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040230"/>
              </p:ext>
            </p:extLst>
          </p:nvPr>
        </p:nvGraphicFramePr>
        <p:xfrm>
          <a:off x="5003349" y="5238002"/>
          <a:ext cx="4702177" cy="141732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970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1730">
                  <a:extLst>
                    <a:ext uri="{9D8B030D-6E8A-4147-A177-3AD203B41FA5}">
                      <a16:colId xmlns:a16="http://schemas.microsoft.com/office/drawing/2014/main" val="15657610"/>
                    </a:ext>
                  </a:extLst>
                </a:gridCol>
              </a:tblGrid>
              <a:tr h="2434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事業の実施体制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949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団体区分</a:t>
                      </a:r>
                    </a:p>
                  </a:txBody>
                  <a:tcPr anchor="ctr">
                    <a:solidFill>
                      <a:srgbClr val="0098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企業名（実施内容・役割）</a:t>
                      </a:r>
                    </a:p>
                  </a:txBody>
                  <a:tcPr anchor="ctr"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15914"/>
                  </a:ext>
                </a:extLst>
              </a:tr>
              <a:tr h="149634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代表団体</a:t>
                      </a:r>
                      <a:endParaRPr lang="en-US" altLang="ja-JP" sz="11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</a:t>
                      </a:r>
                      <a:r>
                        <a:rPr lang="ja-JP" altLang="en-US" sz="110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会社（機器提供や</a:t>
                      </a: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取りまとめの主体）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857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参加団体</a:t>
                      </a:r>
                      <a:endParaRPr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●●会社（●●●●）</a:t>
                      </a: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●●会社（●●●●）</a:t>
                      </a: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●●会社（●●●●）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3617"/>
                  </a:ext>
                </a:extLst>
              </a:tr>
            </a:tbl>
          </a:graphicData>
        </a:graphic>
      </p:graphicFrame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55AEE29A-D5BF-4140-BDCF-B78AEC0A440D}"/>
              </a:ext>
            </a:extLst>
          </p:cNvPr>
          <p:cNvSpPr/>
          <p:nvPr/>
        </p:nvSpPr>
        <p:spPr>
          <a:xfrm>
            <a:off x="7318922" y="494563"/>
            <a:ext cx="2363157" cy="486264"/>
          </a:xfrm>
          <a:prstGeom prst="rect">
            <a:avLst/>
          </a:prstGeom>
          <a:solidFill>
            <a:srgbClr val="0098D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事業予算　約</a:t>
            </a:r>
            <a:r>
              <a:rPr lang="en-US" altLang="ja-JP" sz="11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x,xxx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万円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r"/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内　本事業負担額　約</a:t>
            </a:r>
            <a:r>
              <a:rPr lang="en-US" altLang="ja-JP" sz="11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x,xxx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万円</a:t>
            </a:r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DB01CE7-C882-4661-A92A-1517F25B11F1}"/>
              </a:ext>
            </a:extLst>
          </p:cNvPr>
          <p:cNvSpPr txBox="1"/>
          <p:nvPr/>
        </p:nvSpPr>
        <p:spPr>
          <a:xfrm>
            <a:off x="8952687" y="51463"/>
            <a:ext cx="87716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別紙２</a:t>
            </a:r>
          </a:p>
        </p:txBody>
      </p:sp>
    </p:spTree>
    <p:extLst>
      <p:ext uri="{BB962C8B-B14F-4D97-AF65-F5344CB8AC3E}">
        <p14:creationId xmlns:p14="http://schemas.microsoft.com/office/powerpoint/2010/main" val="35106553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23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OFZMfbH4Q1zE4Zs1WkuZ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1vWyH_0QVgomdsV.kNyag"/>
</p:tagLst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9E145B6-72D5-45AA-ABFC-B6AA7BD9A229}" vid="{975253B2-EEA5-4865-B18B-748E13490A93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9150</TotalTime>
  <Words>200</Words>
  <PresentationFormat>A4 210 x 297 mm</PresentationFormat>
  <Paragraphs>28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think-cell スライド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2020-03-17T01:03:14Z</cp:lastPrinted>
  <dcterms:created xsi:type="dcterms:W3CDTF">2019-02-25T09:15:14Z</dcterms:created>
  <dcterms:modified xsi:type="dcterms:W3CDTF">2023-04-21T08:22:22Z</dcterms:modified>
</cp:coreProperties>
</file>